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4" r:id="rId2"/>
    <p:sldId id="292" r:id="rId3"/>
    <p:sldId id="366" r:id="rId4"/>
    <p:sldId id="293" r:id="rId5"/>
    <p:sldId id="295" r:id="rId6"/>
    <p:sldId id="424" r:id="rId7"/>
    <p:sldId id="425" r:id="rId8"/>
    <p:sldId id="426" r:id="rId9"/>
    <p:sldId id="296" r:id="rId10"/>
    <p:sldId id="367" r:id="rId11"/>
    <p:sldId id="297" r:id="rId12"/>
    <p:sldId id="298" r:id="rId13"/>
    <p:sldId id="369" r:id="rId14"/>
    <p:sldId id="368" r:id="rId15"/>
    <p:sldId id="300" r:id="rId16"/>
    <p:sldId id="302" r:id="rId17"/>
    <p:sldId id="301" r:id="rId18"/>
    <p:sldId id="427" r:id="rId19"/>
    <p:sldId id="428" r:id="rId20"/>
    <p:sldId id="429" r:id="rId21"/>
    <p:sldId id="430" r:id="rId22"/>
    <p:sldId id="303" r:id="rId23"/>
    <p:sldId id="45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5" autoAdjust="0"/>
    <p:restoredTop sz="90925" autoAdjust="0"/>
  </p:normalViewPr>
  <p:slideViewPr>
    <p:cSldViewPr snapToGrid="0">
      <p:cViewPr varScale="1">
        <p:scale>
          <a:sx n="77" d="100"/>
          <a:sy n="77" d="100"/>
        </p:scale>
        <p:origin x="200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GluonCV</a:t>
            </a:r>
            <a:r>
              <a:rPr lang="en-US" dirty="0"/>
              <a:t> is built on top of </a:t>
            </a:r>
            <a:r>
              <a:rPr lang="en-US" dirty="0" err="1"/>
              <a:t>MXNet</a:t>
            </a:r>
            <a:r>
              <a:rPr lang="en-US" dirty="0"/>
              <a:t> Gluon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Introduction to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7F435-9BF5-E543-A3D1-BED5DCD1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2633"/>
            <a:ext cx="12192000" cy="813816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2D409EE-767E-9943-8400-F76F91E71D0B}"/>
              </a:ext>
            </a:extLst>
          </p:cNvPr>
          <p:cNvSpPr/>
          <p:nvPr/>
        </p:nvSpPr>
        <p:spPr>
          <a:xfrm>
            <a:off x="4378036" y="3560618"/>
            <a:ext cx="3837709" cy="2410691"/>
          </a:xfrm>
          <a:custGeom>
            <a:avLst/>
            <a:gdLst>
              <a:gd name="connsiteX0" fmla="*/ 0 w 3837709"/>
              <a:gd name="connsiteY0" fmla="*/ 166255 h 2410691"/>
              <a:gd name="connsiteX1" fmla="*/ 3006437 w 3837709"/>
              <a:gd name="connsiteY1" fmla="*/ 0 h 2410691"/>
              <a:gd name="connsiteX2" fmla="*/ 3837709 w 3837709"/>
              <a:gd name="connsiteY2" fmla="*/ 1607127 h 2410691"/>
              <a:gd name="connsiteX3" fmla="*/ 831273 w 3837709"/>
              <a:gd name="connsiteY3" fmla="*/ 2410691 h 2410691"/>
              <a:gd name="connsiteX4" fmla="*/ 41564 w 3837709"/>
              <a:gd name="connsiteY4" fmla="*/ 221673 h 2410691"/>
              <a:gd name="connsiteX5" fmla="*/ 0 w 3837709"/>
              <a:gd name="connsiteY5" fmla="*/ 166255 h 241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7709" h="2410691">
                <a:moveTo>
                  <a:pt x="0" y="166255"/>
                </a:moveTo>
                <a:lnTo>
                  <a:pt x="3006437" y="0"/>
                </a:lnTo>
                <a:lnTo>
                  <a:pt x="3837709" y="1607127"/>
                </a:lnTo>
                <a:lnTo>
                  <a:pt x="831273" y="2410691"/>
                </a:lnTo>
                <a:lnTo>
                  <a:pt x="41564" y="221673"/>
                </a:lnTo>
                <a:lnTo>
                  <a:pt x="0" y="16625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99CD1-3527-C340-90E7-E8D0639E6240}"/>
              </a:ext>
            </a:extLst>
          </p:cNvPr>
          <p:cNvSpPr txBox="1"/>
          <p:nvPr/>
        </p:nvSpPr>
        <p:spPr>
          <a:xfrm rot="20095287">
            <a:off x="4320568" y="3841052"/>
            <a:ext cx="4199944" cy="1631216"/>
          </a:xfrm>
          <a:prstGeom prst="rect">
            <a:avLst/>
          </a:prstGeom>
          <a:noFill/>
          <a:scene3d>
            <a:camera prst="orthographicFront">
              <a:rot lat="20391298" lon="19052115" rev="5749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CUDA Malloc error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Test Accuracy 0%</a:t>
            </a:r>
          </a:p>
          <a:p>
            <a:r>
              <a:rPr lang="en-US" sz="2000" dirty="0">
                <a:solidFill>
                  <a:srgbClr val="00B050"/>
                </a:solidFill>
              </a:rPr>
              <a:t>Illegal Memory Access Encountered</a:t>
            </a:r>
          </a:p>
          <a:p>
            <a:r>
              <a:rPr lang="en-US" sz="2000" dirty="0">
                <a:solidFill>
                  <a:srgbClr val="00B050"/>
                </a:solidFill>
              </a:rPr>
              <a:t>Loss at Epoch 123:  </a:t>
            </a:r>
            <a:r>
              <a:rPr lang="en-US" sz="2000" dirty="0" err="1">
                <a:solidFill>
                  <a:srgbClr val="00B050"/>
                </a:solidFill>
              </a:rPr>
              <a:t>NaN</a:t>
            </a:r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It’s not easy to embrace open-source implementations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Often the </a:t>
            </a:r>
            <a:r>
              <a:rPr lang="en-US" sz="2667" dirty="0">
                <a:solidFill>
                  <a:srgbClr val="FF9300"/>
                </a:solidFill>
              </a:rPr>
              <a:t>quality of open-source implementations vary</a:t>
            </a:r>
            <a:r>
              <a:rPr lang="en-US" sz="2667" dirty="0">
                <a:solidFill>
                  <a:schemeClr val="bg1"/>
                </a:solidFill>
              </a:rPr>
              <a:t>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Languages, code styles, project structures, DL frameworks are mixed.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Personal projects tend to focusing on a specific task with specific datasets. It </a:t>
            </a:r>
            <a:r>
              <a:rPr lang="en-US" sz="2667" dirty="0">
                <a:solidFill>
                  <a:srgbClr val="FF9300"/>
                </a:solidFill>
              </a:rPr>
              <a:t>requires significant engineering efforts to adapt to your use case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Community projects </a:t>
            </a:r>
            <a:r>
              <a:rPr lang="en-US" sz="2667" dirty="0">
                <a:solidFill>
                  <a:srgbClr val="FF9300"/>
                </a:solidFill>
              </a:rPr>
              <a:t>can be abandoned frequently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Reproduction of important papers </a:t>
            </a:r>
            <a:r>
              <a:rPr lang="en-US" dirty="0">
                <a:solidFill>
                  <a:schemeClr val="bg1"/>
                </a:solidFill>
              </a:rPr>
              <a:t>in recent years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Model zoo with 170+ SOTA pre-trained 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Training scripts </a:t>
            </a:r>
            <a:r>
              <a:rPr lang="en-US" dirty="0">
                <a:solidFill>
                  <a:schemeClr val="bg1"/>
                </a:solidFill>
              </a:rPr>
              <a:t>(as well as tuned hyper-parameters) to reproduce the results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Full training script + Dataset download script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Logs of training run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765B9-E070-624A-BE73-865FFBB8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1" y="3892312"/>
            <a:ext cx="1900753" cy="221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398C2-DAE1-3245-BE3C-62395BDC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23" y="1468438"/>
            <a:ext cx="2200308" cy="17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Considerate APIs </a:t>
            </a:r>
            <a:r>
              <a:rPr lang="en-US" dirty="0">
                <a:solidFill>
                  <a:schemeClr val="bg1"/>
                </a:solidFill>
              </a:rPr>
              <a:t>and modules that are easy to follow and understand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Avoid re-writing the same utilities again and again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Pre-set data augmentation and transforms, visualization and training utilities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Community support</a:t>
            </a:r>
            <a:r>
              <a:rPr lang="en-US" dirty="0">
                <a:solidFill>
                  <a:schemeClr val="bg1"/>
                </a:solidFill>
              </a:rPr>
              <a:t>, feel free to ask and discuss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User forum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community and open roadmap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Link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5178C-E890-DB47-80E4-E35148F0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0" y="1325562"/>
            <a:ext cx="1900753" cy="243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AB847-121A-5149-B600-5693994D1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13"/>
          <a:stretch/>
        </p:blipFill>
        <p:spPr>
          <a:xfrm>
            <a:off x="551500" y="3910753"/>
            <a:ext cx="1907932" cy="2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93E1F-1944-D341-8BB4-DBE2FAB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25" y="908691"/>
            <a:ext cx="5291350" cy="504061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5D1104-CA80-FA4C-AD1D-FEC35341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66758"/>
              </p:ext>
            </p:extLst>
          </p:nvPr>
        </p:nvGraphicFramePr>
        <p:xfrm>
          <a:off x="4894208" y="4484983"/>
          <a:ext cx="3728565" cy="12692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2855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1242855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1242855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300" dirty="0"/>
                        <a:t>Model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Ours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Reference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r>
                        <a:rPr lang="en-US" sz="1300" dirty="0"/>
                        <a:t>ResNet-50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79.2%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76.2%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ResNet-101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80.5%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77.4%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r>
                        <a:rPr lang="en-US" sz="1300" dirty="0" err="1"/>
                        <a:t>MobileNet</a:t>
                      </a:r>
                      <a:endParaRPr lang="en-US" sz="1300" dirty="0"/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73.3%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70.9%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350354121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r>
                        <a:rPr lang="en-US" sz="1300" dirty="0"/>
                        <a:t>MobileNetv3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75.3%</a:t>
                      </a:r>
                    </a:p>
                  </a:txBody>
                  <a:tcPr marL="50654" marR="50654" marT="25328" marB="2532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75.2%</a:t>
                      </a:r>
                    </a:p>
                  </a:txBody>
                  <a:tcPr marL="50654" marR="50654" marT="25328" marB="25328"/>
                </a:tc>
                <a:extLst>
                  <a:ext uri="{0D108BD9-81ED-4DB2-BD59-A6C34878D82A}">
                    <a16:rowId xmlns:a16="http://schemas.microsoft.com/office/drawing/2014/main" val="9480213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BF0724-CDF2-A040-9719-7605A270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78" y="498787"/>
            <a:ext cx="6090244" cy="5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9059" y="10885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Image Classification</a:t>
            </a:r>
          </a:p>
          <a:p>
            <a:r>
              <a:rPr lang="en-US" dirty="0">
                <a:solidFill>
                  <a:schemeClr val="bg1"/>
                </a:solidFill>
              </a:rPr>
              <a:t>More than 80+ pre-trained ImageNet models(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MobileNet</a:t>
            </a:r>
            <a:r>
              <a:rPr lang="en-US" dirty="0">
                <a:solidFill>
                  <a:schemeClr val="bg1"/>
                </a:solidFill>
              </a:rPr>
              <a:t>…)</a:t>
            </a:r>
          </a:p>
          <a:p>
            <a:r>
              <a:rPr lang="en-US" dirty="0">
                <a:solidFill>
                  <a:schemeClr val="bg1"/>
                </a:solidFill>
              </a:rPr>
              <a:t>We achieved the best accuracy using some of the most popular models (e.g.,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), compared with other frameworks</a:t>
            </a:r>
          </a:p>
          <a:p>
            <a:r>
              <a:rPr lang="en-US" dirty="0">
                <a:solidFill>
                  <a:schemeClr val="bg1"/>
                </a:solidFill>
              </a:rPr>
              <a:t>Used as backbone in many downstream tasks =&gt; better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715AC-84DD-6540-8331-84519DF9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06"/>
          <a:stretch/>
        </p:blipFill>
        <p:spPr>
          <a:xfrm>
            <a:off x="-42396" y="3959714"/>
            <a:ext cx="12234396" cy="1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9370" y="9558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Semantic Segmentation</a:t>
            </a:r>
          </a:p>
          <a:p>
            <a:r>
              <a:rPr lang="en-US" dirty="0">
                <a:solidFill>
                  <a:schemeClr val="bg1"/>
                </a:solidFill>
              </a:rPr>
              <a:t>FCN</a:t>
            </a:r>
          </a:p>
          <a:p>
            <a:r>
              <a:rPr lang="en-US" dirty="0" err="1">
                <a:solidFill>
                  <a:schemeClr val="bg1"/>
                </a:solidFill>
              </a:rPr>
              <a:t>PSPNet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Mask-RCNN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DeepLab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1A07F-9FC8-D34D-AC2C-DC9E2F167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26" y="2437542"/>
            <a:ext cx="4026149" cy="301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8F065-CFF3-3A46-A6AC-4082A65FC9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900" y="2437542"/>
            <a:ext cx="4026149" cy="301961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EC3B28B-C09C-244F-BD9F-20F65FE6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49" y="2437542"/>
            <a:ext cx="1803154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931" y="989361"/>
            <a:ext cx="5024438" cy="47386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9300"/>
                </a:solidFill>
              </a:rPr>
              <a:t>Object Detection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SSD and YOLOv3: fastest solution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Faster-RCNN, Mask-RCNN: slower but more accurate, especially for tiny objects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32F854B-B16A-8F4A-AAE3-B5FA7E86F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749" y="1627774"/>
            <a:ext cx="5679557" cy="3194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613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473C0-AF5A-B54F-96E4-C237C822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66" y="798076"/>
            <a:ext cx="5379234" cy="52618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FEBE55-96A2-1C4E-9CA7-0122B1A9D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56485"/>
              </p:ext>
            </p:extLst>
          </p:nvPr>
        </p:nvGraphicFramePr>
        <p:xfrm>
          <a:off x="6421089" y="798075"/>
          <a:ext cx="5379236" cy="526184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44809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1344809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1344809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1344809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920823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920823">
                <a:tc>
                  <a:txBody>
                    <a:bodyPr/>
                    <a:lstStyle/>
                    <a:p>
                      <a:r>
                        <a:rPr lang="en-US" dirty="0"/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1710100">
                <a:tc>
                  <a:txBody>
                    <a:bodyPr/>
                    <a:lstStyle/>
                    <a:p>
                      <a:r>
                        <a:rPr lang="en-US" dirty="0"/>
                        <a:t>Faster-RCNN-Resnet50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1710100">
                <a:tc>
                  <a:txBody>
                    <a:bodyPr/>
                    <a:lstStyle/>
                    <a:p>
                      <a:r>
                        <a:rPr lang="en-US" dirty="0"/>
                        <a:t>Faster-RCNN-Resnet101-FPN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0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B8DBF-F16A-C44B-9CC8-DEB69EB7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0" y="1539694"/>
            <a:ext cx="5977984" cy="3672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Instance Segmentation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Mask R-CNN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7CC1005-C018-0042-ACE6-A19F313CA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972" y="2694886"/>
            <a:ext cx="5409208" cy="3600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Key Point Estimation</a:t>
            </a: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SimplePose</a:t>
            </a:r>
            <a:endParaRPr lang="en-US" sz="2533" dirty="0">
              <a:solidFill>
                <a:schemeClr val="bg1"/>
              </a:solidFill>
            </a:endParaRP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AlphaPose</a:t>
            </a:r>
            <a:endParaRPr lang="en-US" sz="2533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010A5-6BCE-D547-97A5-E2C5C73B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15" y="1749779"/>
            <a:ext cx="5720624" cy="32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Action Recognition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TSN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I3D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21076-B057-554C-A969-5DC82B1E6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02" y="1397000"/>
            <a:ext cx="722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1874" y="387118"/>
            <a:ext cx="10515600" cy="5578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Style Transfer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MSGNet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GANs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CycleGAN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SRGAN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WGAN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Re-identification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Market1501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776CA69-D78D-5F48-897A-6DAFE1AD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98" y="0"/>
            <a:ext cx="4195053" cy="275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F5F658-0038-CF4D-B1AF-98E4E1D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347"/>
          <a:stretch/>
        </p:blipFill>
        <p:spPr>
          <a:xfrm>
            <a:off x="5631199" y="2754351"/>
            <a:ext cx="4195053" cy="162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B3815-FC2C-D74B-9939-0B4E10CA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98" y="4382429"/>
            <a:ext cx="4195054" cy="24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7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Next: </a:t>
            </a:r>
            <a:r>
              <a:rPr lang="en-US" sz="3600" dirty="0" err="1">
                <a:solidFill>
                  <a:schemeClr val="bg1"/>
                </a:solidFill>
              </a:rPr>
              <a:t>MXNet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76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“reproducing the best claimed results from latest papers”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B147A-66C9-F14F-941E-E345295F3F9B}"/>
              </a:ext>
            </a:extLst>
          </p:cNvPr>
          <p:cNvSpPr txBox="1"/>
          <p:nvPr/>
        </p:nvSpPr>
        <p:spPr>
          <a:xfrm>
            <a:off x="1572322" y="3858322"/>
            <a:ext cx="8586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SOTA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Back to a period in 2016, the same ImageNet models trained by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achieved on average 1% worse accuracy compared to Torch.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Tried almost everything to debug, even developed a plugin to run Torch code inside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to make it easier to compare results.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Transcoding training images using 95 JPEG quality rather than 85 solved the problem.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E5D2-2CE3-9F4B-80DC-74297414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r="57238" b="11676"/>
          <a:stretch/>
        </p:blipFill>
        <p:spPr>
          <a:xfrm>
            <a:off x="6485367" y="5156199"/>
            <a:ext cx="1080655" cy="102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46A1-E660-984D-AE6E-2DE836D97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3" r="-1" b="11676"/>
          <a:stretch/>
        </p:blipFill>
        <p:spPr>
          <a:xfrm>
            <a:off x="4350325" y="5156198"/>
            <a:ext cx="1144443" cy="1020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48E0F-EBA3-4941-A2BC-2EC8A367F28C}"/>
              </a:ext>
            </a:extLst>
          </p:cNvPr>
          <p:cNvCxnSpPr>
            <a:endCxn id="5" idx="1"/>
          </p:cNvCxnSpPr>
          <p:nvPr/>
        </p:nvCxnSpPr>
        <p:spPr>
          <a:xfrm>
            <a:off x="5514109" y="5666580"/>
            <a:ext cx="97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Using another open source DL framework: trained model accuracies cannot match previous internal version. 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Spent months to figure out why, with no clue.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The order of data augmentation is different from previous version.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00968B-4DF7-6347-93D2-918E2C4790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81890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write clean and reusable code when I’m prototyping this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Variant:</a:t>
            </a:r>
          </a:p>
          <a:p>
            <a:r>
              <a:rPr lang="en-US" dirty="0">
                <a:solidFill>
                  <a:schemeClr val="bg1"/>
                </a:solidFill>
              </a:rPr>
              <a:t>- I will write clean and reusable code next time.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Placeholder 2" descr="Picture Placeholder 2">
            <a:extLst>
              <a:ext uri="{FF2B5EF4-FFF2-40B4-BE49-F238E27FC236}">
                <a16:creationId xmlns:a16="http://schemas.microsoft.com/office/drawing/2014/main" id="{75915ECA-C6FD-C445-9DC5-6386DAAF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3" r="10878" b="3173"/>
          <a:stretch>
            <a:fillRect/>
          </a:stretch>
        </p:blipFill>
        <p:spPr>
          <a:xfrm>
            <a:off x="5965692" y="277426"/>
            <a:ext cx="5044473" cy="63650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CA" sz="3733" dirty="0"/>
              <a:t>Common myth 1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35627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A7ED-DBB6-F343-B490-D3C7257F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663" y="251338"/>
            <a:ext cx="6337300" cy="4097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51D95-52C5-0F45-B509-6361072E3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037" y="3504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Common myth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FC3BB-D60C-B04E-B8EA-26EF76D5BE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202" y="184505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code will still run next year.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Sometimes, it’s not our fault.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C753284-64B6-A34D-9056-4AADAF1A1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1686" y="2754850"/>
            <a:ext cx="6585244" cy="34415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8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C705-037C-DD44-80B7-C2ECEE4786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6363" y="49285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Common myth3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3B0468-4632-1B43-8AE5-54B9894153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15433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finish setting up the baseline model this afternoon.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Though it may not be our fault again.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4BBFC5D-0938-AB4D-871B-591084CCD4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656" y="565658"/>
            <a:ext cx="6444344" cy="250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47D33A0-9648-3947-ACD1-8D2A616BAF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411" y="2651598"/>
            <a:ext cx="3867508" cy="35230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5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Starting from scratch can be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Even the most talented researchers will get blocked by trivial things.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rgbClr val="FF9300"/>
                </a:solidFill>
              </a:rPr>
              <a:t>Experience and instincts can be your enemies </a:t>
            </a:r>
            <a:r>
              <a:rPr lang="en-US" sz="2667" dirty="0">
                <a:solidFill>
                  <a:schemeClr val="bg1"/>
                </a:solidFill>
              </a:rPr>
              <a:t>in certain circumstances.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Training is time-consuming, initialization and augmentation is randomized, and </a:t>
            </a:r>
            <a:r>
              <a:rPr lang="en-US" sz="2667" dirty="0">
                <a:solidFill>
                  <a:srgbClr val="FF9300"/>
                </a:solidFill>
              </a:rPr>
              <a:t>many implementation details need to be taken care of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</a:t>
            </a:r>
            <a:r>
              <a:rPr lang="en-US" sz="2667" dirty="0">
                <a:solidFill>
                  <a:srgbClr val="FF9300"/>
                </a:solidFill>
              </a:rPr>
              <a:t>Debugging deep learning models is extremely difficult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0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21825</TotalTime>
  <Words>633</Words>
  <Application>Microsoft Macintosh PowerPoint</Application>
  <PresentationFormat>Widescreen</PresentationFormat>
  <Paragraphs>144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Introduction to GluonCV</vt:lpstr>
      <vt:lpstr>Why GluonCV?</vt:lpstr>
      <vt:lpstr>Why GluonCV?</vt:lpstr>
      <vt:lpstr>Real-world Stories #1</vt:lpstr>
      <vt:lpstr>Real-world Stories #2</vt:lpstr>
      <vt:lpstr>PowerPoint Presentation</vt:lpstr>
      <vt:lpstr>Common myth 2</vt:lpstr>
      <vt:lpstr>Common myth3</vt:lpstr>
      <vt:lpstr>Starting from scratch can be hard</vt:lpstr>
      <vt:lpstr>PowerPoint Presentation</vt:lpstr>
      <vt:lpstr>It’s not easy to embrace open-source implementations </vt:lpstr>
      <vt:lpstr>What does GluonCV provide</vt:lpstr>
      <vt:lpstr>What does GluonCV provide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230</cp:revision>
  <dcterms:created xsi:type="dcterms:W3CDTF">2018-05-23T17:43:54Z</dcterms:created>
  <dcterms:modified xsi:type="dcterms:W3CDTF">2019-10-25T00:32:39Z</dcterms:modified>
</cp:coreProperties>
</file>